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8"/>
  </p:notesMasterIdLst>
  <p:handoutMasterIdLst>
    <p:handoutMasterId r:id="rId199"/>
  </p:handoutMasterIdLst>
  <p:sldIdLst>
    <p:sldId id="267" r:id="rId5"/>
    <p:sldId id="357" r:id="rId6"/>
    <p:sldId id="336" r:id="rId7"/>
    <p:sldId id="335" r:id="rId8"/>
    <p:sldId id="337" r:id="rId9"/>
    <p:sldId id="294" r:id="rId10"/>
    <p:sldId id="354" r:id="rId11"/>
    <p:sldId id="268" r:id="rId12"/>
    <p:sldId id="341" r:id="rId13"/>
    <p:sldId id="343" r:id="rId14"/>
    <p:sldId id="342" r:id="rId15"/>
    <p:sldId id="345" r:id="rId16"/>
    <p:sldId id="492" r:id="rId17"/>
    <p:sldId id="493" r:id="rId18"/>
    <p:sldId id="494" r:id="rId19"/>
    <p:sldId id="344" r:id="rId20"/>
    <p:sldId id="346" r:id="rId21"/>
    <p:sldId id="340" r:id="rId22"/>
    <p:sldId id="338" r:id="rId23"/>
    <p:sldId id="339" r:id="rId24"/>
    <p:sldId id="349" r:id="rId25"/>
    <p:sldId id="350" r:id="rId26"/>
    <p:sldId id="351" r:id="rId27"/>
    <p:sldId id="484" r:id="rId28"/>
    <p:sldId id="534" r:id="rId29"/>
    <p:sldId id="535" r:id="rId30"/>
    <p:sldId id="536" r:id="rId31"/>
    <p:sldId id="537" r:id="rId32"/>
    <p:sldId id="538" r:id="rId33"/>
    <p:sldId id="539" r:id="rId34"/>
    <p:sldId id="540" r:id="rId35"/>
    <p:sldId id="541"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 id="363"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486" r:id="rId92"/>
    <p:sldId id="487" r:id="rId93"/>
    <p:sldId id="488" r:id="rId94"/>
    <p:sldId id="391" r:id="rId95"/>
    <p:sldId id="489" r:id="rId96"/>
    <p:sldId id="490" r:id="rId97"/>
    <p:sldId id="491" r:id="rId98"/>
    <p:sldId id="393" r:id="rId99"/>
    <p:sldId id="394" r:id="rId100"/>
    <p:sldId id="395" r:id="rId101"/>
    <p:sldId id="396" r:id="rId102"/>
    <p:sldId id="397" r:id="rId103"/>
    <p:sldId id="398" r:id="rId104"/>
    <p:sldId id="399" r:id="rId105"/>
    <p:sldId id="400"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364"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1" r:id="rId138"/>
    <p:sldId id="432" r:id="rId139"/>
    <p:sldId id="433" r:id="rId140"/>
    <p:sldId id="434" r:id="rId141"/>
    <p:sldId id="435" r:id="rId142"/>
    <p:sldId id="436" r:id="rId143"/>
    <p:sldId id="437" r:id="rId144"/>
    <p:sldId id="438" r:id="rId145"/>
    <p:sldId id="439" r:id="rId146"/>
    <p:sldId id="440" r:id="rId147"/>
    <p:sldId id="441" r:id="rId148"/>
    <p:sldId id="442" r:id="rId149"/>
    <p:sldId id="443" r:id="rId150"/>
    <p:sldId id="444" r:id="rId151"/>
    <p:sldId id="445" r:id="rId152"/>
    <p:sldId id="446" r:id="rId153"/>
    <p:sldId id="447" r:id="rId154"/>
    <p:sldId id="448" r:id="rId155"/>
    <p:sldId id="495" r:id="rId156"/>
    <p:sldId id="496" r:id="rId157"/>
    <p:sldId id="449" r:id="rId158"/>
    <p:sldId id="450" r:id="rId159"/>
    <p:sldId id="451" r:id="rId160"/>
    <p:sldId id="452" r:id="rId161"/>
    <p:sldId id="454" r:id="rId162"/>
    <p:sldId id="455" r:id="rId163"/>
    <p:sldId id="456" r:id="rId164"/>
    <p:sldId id="457" r:id="rId165"/>
    <p:sldId id="458" r:id="rId166"/>
    <p:sldId id="459" r:id="rId167"/>
    <p:sldId id="460" r:id="rId168"/>
    <p:sldId id="461" r:id="rId169"/>
    <p:sldId id="462" r:id="rId170"/>
    <p:sldId id="463" r:id="rId171"/>
    <p:sldId id="464" r:id="rId172"/>
    <p:sldId id="465" r:id="rId173"/>
    <p:sldId id="466" r:id="rId174"/>
    <p:sldId id="467" r:id="rId175"/>
    <p:sldId id="468" r:id="rId176"/>
    <p:sldId id="469" r:id="rId177"/>
    <p:sldId id="470" r:id="rId178"/>
    <p:sldId id="471" r:id="rId179"/>
    <p:sldId id="472" r:id="rId180"/>
    <p:sldId id="473" r:id="rId181"/>
    <p:sldId id="474" r:id="rId182"/>
    <p:sldId id="475" r:id="rId183"/>
    <p:sldId id="476" r:id="rId184"/>
    <p:sldId id="477" r:id="rId185"/>
    <p:sldId id="478" r:id="rId186"/>
    <p:sldId id="479" r:id="rId187"/>
    <p:sldId id="480" r:id="rId188"/>
    <p:sldId id="481" r:id="rId189"/>
    <p:sldId id="482" r:id="rId190"/>
    <p:sldId id="483" r:id="rId191"/>
    <p:sldId id="365" r:id="rId192"/>
    <p:sldId id="334" r:id="rId193"/>
    <p:sldId id="358" r:id="rId194"/>
    <p:sldId id="499" r:id="rId195"/>
    <p:sldId id="360" r:id="rId196"/>
    <p:sldId id="262" r:id="rId19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21" d="100"/>
          <a:sy n="121" d="100"/>
        </p:scale>
        <p:origin x="1236" y="-103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notesMaster" Target="notesMasters/notesMaster1.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04BCCEA0-6172-4A23-9031-5A8F6E97CE4D}" srcId="{571CC073-B4EA-454E-8A5E-FC001A76EABC}" destId="{B6261B80-EF8C-48F2-9E47-9B494ED522B4}" srcOrd="1" destOrd="0" parTransId="{ADD33C36-0A65-44A4-8AD1-C7EEA482D2F7}" sibTransId="{3BD7BFF1-850F-449E-83D1-4A62C2A16B24}"/>
    <dgm:cxn modelId="{310C9C06-79B5-45B1-9BEE-A2C8BBB2E77F}" type="presOf" srcId="{78AFDFFB-24D6-4D8C-827C-36826B090E27}" destId="{2DC5F0A3-1AEF-4CAF-A6D9-1E4C86052153}" srcOrd="0" destOrd="1" presId="urn:microsoft.com/office/officeart/2008/layout/VerticalCurvedList"/>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4-12-2015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16</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74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109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125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12</a:t>
            </a:fld>
            <a:endParaRPr lang="en-US"/>
          </a:p>
        </p:txBody>
      </p:sp>
    </p:spTree>
    <p:extLst>
      <p:ext uri="{BB962C8B-B14F-4D97-AF65-F5344CB8AC3E}">
        <p14:creationId xmlns:p14="http://schemas.microsoft.com/office/powerpoint/2010/main" val="3699506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04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04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diagramColors" Target="../diagrams/colors17.xml"/><Relationship Id="rId12"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image" Target="../media/image83.png"/><Relationship Id="rId5" Type="http://schemas.openxmlformats.org/officeDocument/2006/relationships/diagramLayout" Target="../diagrams/layout17.xml"/><Relationship Id="rId10" Type="http://schemas.openxmlformats.org/officeDocument/2006/relationships/image" Target="../media/image82.png"/><Relationship Id="rId4" Type="http://schemas.openxmlformats.org/officeDocument/2006/relationships/diagramData" Target="../diagrams/data17.xml"/><Relationship Id="rId9"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2.png"/><Relationship Id="rId7" Type="http://schemas.openxmlformats.org/officeDocument/2006/relationships/diagramColors" Target="../diagrams/colors18.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94.png"/><Relationship Id="rId4" Type="http://schemas.openxmlformats.org/officeDocument/2006/relationships/diagramData" Target="../diagrams/data18.xml"/><Relationship Id="rId9"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6.jpeg"/><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9.jpeg"/><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4.12.2015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4.12.2015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4.12.2015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4.12.2015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4.12.2015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smtClean="0"/>
              <a:t>[8:45 </a:t>
            </a:r>
            <a:r>
              <a:rPr lang="tr-TR" dirty="0"/>
              <a:t>- </a:t>
            </a:r>
            <a:r>
              <a:rPr lang="tr-TR" dirty="0" smtClean="0"/>
              <a:t>10:40] – 120 min</a:t>
            </a:r>
            <a:endParaRPr lang="en-US" dirty="0"/>
          </a:p>
        </p:txBody>
      </p:sp>
      <p:sp>
        <p:nvSpPr>
          <p:cNvPr id="7" name="Content Placeholder 6"/>
          <p:cNvSpPr>
            <a:spLocks noGrp="1"/>
          </p:cNvSpPr>
          <p:nvPr>
            <p:ph idx="1"/>
          </p:nvPr>
        </p:nvSpPr>
        <p:spPr>
          <a:xfrm>
            <a:off x="179512" y="1332000"/>
            <a:ext cx="8964488" cy="5040000"/>
          </a:xfrm>
        </p:spPr>
        <p:txBody>
          <a:bodyPr/>
          <a:lstStyle/>
          <a:p>
            <a:pPr marL="457200" indent="-457200">
              <a:buFont typeface="+mj-lt"/>
              <a:buAutoNum type="arabicPeriod"/>
            </a:pPr>
            <a:r>
              <a:rPr lang="en-US" dirty="0" smtClean="0">
                <a:solidFill>
                  <a:schemeClr val="accent3"/>
                </a:solidFill>
              </a:rPr>
              <a:t>Overview </a:t>
            </a:r>
            <a:r>
              <a:rPr lang="en-US" dirty="0">
                <a:solidFill>
                  <a:schemeClr val="accent3"/>
                </a:solidFill>
              </a:rPr>
              <a:t>of the project </a:t>
            </a:r>
            <a:r>
              <a:rPr lang="en-US" dirty="0" smtClean="0"/>
              <a:t>(</a:t>
            </a:r>
            <a:r>
              <a:rPr lang="tr-TR" dirty="0" smtClean="0"/>
              <a:t>25</a:t>
            </a:r>
            <a:r>
              <a:rPr lang="en-US" dirty="0" smtClean="0"/>
              <a:t>min</a:t>
            </a:r>
            <a:r>
              <a:rPr lang="en-US" dirty="0"/>
              <a:t>) [</a:t>
            </a:r>
            <a:r>
              <a:rPr lang="en-US" dirty="0" smtClean="0"/>
              <a:t>0</a:t>
            </a:r>
            <a:r>
              <a:rPr lang="tr-TR" dirty="0" smtClean="0"/>
              <a:t>8</a:t>
            </a:r>
            <a:r>
              <a:rPr lang="en-US" dirty="0" smtClean="0"/>
              <a:t>:</a:t>
            </a:r>
            <a:r>
              <a:rPr lang="tr-TR" dirty="0" smtClean="0"/>
              <a:t>45</a:t>
            </a:r>
            <a:r>
              <a:rPr lang="en-US" dirty="0" smtClean="0"/>
              <a:t> </a:t>
            </a:r>
            <a:r>
              <a:rPr lang="en-US" dirty="0"/>
              <a:t>- </a:t>
            </a:r>
            <a:r>
              <a:rPr lang="en-US" dirty="0" smtClean="0"/>
              <a:t>09:</a:t>
            </a:r>
            <a:r>
              <a:rPr lang="tr-TR" dirty="0" smtClean="0"/>
              <a:t>10</a:t>
            </a:r>
            <a:r>
              <a:rPr lang="en-US" dirty="0" smtClean="0"/>
              <a:t>]</a:t>
            </a:r>
            <a:endParaRPr lang="tr-TR" dirty="0" smtClean="0"/>
          </a:p>
          <a:p>
            <a:pPr marL="457200" indent="-457200">
              <a:buFont typeface="+mj-lt"/>
              <a:buAutoNum type="arabicPeriod"/>
            </a:pPr>
            <a:r>
              <a:rPr lang="en-US" dirty="0">
                <a:solidFill>
                  <a:schemeClr val="accent3"/>
                </a:solidFill>
              </a:rPr>
              <a:t>Progress Status per W</a:t>
            </a:r>
            <a:r>
              <a:rPr lang="tr-TR" dirty="0">
                <a:solidFill>
                  <a:schemeClr val="accent3"/>
                </a:solidFill>
              </a:rPr>
              <a:t>ork </a:t>
            </a:r>
            <a:r>
              <a:rPr lang="en-US" dirty="0">
                <a:solidFill>
                  <a:schemeClr val="accent3"/>
                </a:solidFill>
              </a:rPr>
              <a:t>P</a:t>
            </a:r>
            <a:r>
              <a:rPr lang="tr-TR" dirty="0">
                <a:solidFill>
                  <a:schemeClr val="accent3"/>
                </a:solidFill>
              </a:rPr>
              <a:t>ackage</a:t>
            </a:r>
            <a:r>
              <a:rPr lang="en-US" dirty="0">
                <a:solidFill>
                  <a:schemeClr val="accent3"/>
                </a:solidFill>
              </a:rPr>
              <a:t> </a:t>
            </a:r>
            <a:r>
              <a:rPr lang="en-US" dirty="0" smtClean="0"/>
              <a:t>(</a:t>
            </a:r>
            <a:r>
              <a:rPr lang="tr-TR" dirty="0" smtClean="0"/>
              <a:t>30 </a:t>
            </a:r>
            <a:r>
              <a:rPr lang="en-US" dirty="0" smtClean="0"/>
              <a:t>min</a:t>
            </a:r>
            <a:r>
              <a:rPr lang="en-US" dirty="0"/>
              <a:t>) </a:t>
            </a:r>
            <a:r>
              <a:rPr lang="en-US" dirty="0" smtClean="0"/>
              <a:t>[</a:t>
            </a:r>
            <a:r>
              <a:rPr lang="tr-TR" dirty="0" smtClean="0"/>
              <a:t>09</a:t>
            </a:r>
            <a:r>
              <a:rPr lang="en-US" dirty="0" smtClean="0"/>
              <a:t>:</a:t>
            </a:r>
            <a:r>
              <a:rPr lang="tr-TR" dirty="0" smtClean="0"/>
              <a:t>10</a:t>
            </a:r>
            <a:r>
              <a:rPr lang="en-US" dirty="0" smtClean="0"/>
              <a:t> </a:t>
            </a:r>
            <a:r>
              <a:rPr lang="en-US" dirty="0"/>
              <a:t>- </a:t>
            </a:r>
            <a:r>
              <a:rPr lang="tr-TR" dirty="0" smtClean="0"/>
              <a:t>09</a:t>
            </a:r>
            <a:r>
              <a:rPr lang="en-US" dirty="0" smtClean="0"/>
              <a:t>:</a:t>
            </a:r>
            <a:r>
              <a:rPr lang="tr-TR" dirty="0" smtClean="0"/>
              <a:t>40</a:t>
            </a:r>
            <a:r>
              <a:rPr lang="en-US" dirty="0" smtClean="0"/>
              <a:t>]</a:t>
            </a:r>
            <a:endParaRPr lang="tr-TR" dirty="0" smtClean="0"/>
          </a:p>
          <a:p>
            <a:pPr marL="739775" lvl="1" indent="-457200">
              <a:buFont typeface="+mj-lt"/>
              <a:buAutoNum type="arabicPeriod"/>
            </a:pPr>
            <a:r>
              <a:rPr lang="tr-TR" dirty="0" smtClean="0"/>
              <a:t>Per Workpackage</a:t>
            </a:r>
          </a:p>
          <a:p>
            <a:pPr marL="1012825" lvl="2" indent="-457200">
              <a:buFont typeface="+mj-lt"/>
              <a:buAutoNum type="arabicPeriod"/>
            </a:pPr>
            <a:r>
              <a:rPr lang="en-US" dirty="0" smtClean="0"/>
              <a:t>Contributions of Turkish Consortium (UNIT, KoçSistem, Mantis)</a:t>
            </a:r>
            <a:endParaRPr lang="tr-TR" dirty="0" smtClean="0"/>
          </a:p>
          <a:p>
            <a:pPr marL="1012825" lvl="2" indent="-457200">
              <a:buFont typeface="+mj-lt"/>
              <a:buAutoNum type="arabicPeriod"/>
            </a:pPr>
            <a:r>
              <a:rPr lang="tr-TR" dirty="0"/>
              <a:t>Contributions of International Consortium (Airbus, Loria, Obeo</a:t>
            </a:r>
            <a:r>
              <a:rPr lang="tr-TR" dirty="0" smtClean="0"/>
              <a:t>)</a:t>
            </a:r>
          </a:p>
          <a:p>
            <a:pPr marL="1012825" lvl="2" indent="-457200">
              <a:buFont typeface="+mj-lt"/>
              <a:buAutoNum type="arabicPeriod"/>
            </a:pPr>
            <a:r>
              <a:rPr lang="tr-TR" dirty="0"/>
              <a:t>Collaborations in the context of </a:t>
            </a:r>
            <a:r>
              <a:rPr lang="tr-TR" dirty="0" smtClean="0"/>
              <a:t>work packages</a:t>
            </a:r>
          </a:p>
          <a:p>
            <a:pPr marL="457200" indent="-457200">
              <a:buFont typeface="+mj-lt"/>
              <a:buAutoNum type="arabicPeriod"/>
            </a:pPr>
            <a:r>
              <a:rPr lang="en-US" dirty="0" smtClean="0">
                <a:solidFill>
                  <a:schemeClr val="accent3"/>
                </a:solidFill>
              </a:rPr>
              <a:t>Use-cases </a:t>
            </a:r>
            <a:r>
              <a:rPr lang="en-US" dirty="0">
                <a:solidFill>
                  <a:schemeClr val="accent3"/>
                </a:solidFill>
              </a:rPr>
              <a:t>and exploitation prospects </a:t>
            </a:r>
            <a:r>
              <a:rPr lang="en-US" dirty="0" smtClean="0"/>
              <a:t>(</a:t>
            </a:r>
            <a:r>
              <a:rPr lang="tr-TR" dirty="0" smtClean="0"/>
              <a:t>30 </a:t>
            </a:r>
            <a:r>
              <a:rPr lang="en-US" dirty="0" smtClean="0"/>
              <a:t>min</a:t>
            </a:r>
            <a:r>
              <a:rPr lang="en-US" dirty="0"/>
              <a:t>) [</a:t>
            </a:r>
            <a:r>
              <a:rPr lang="en-US" dirty="0" smtClean="0"/>
              <a:t>09:</a:t>
            </a:r>
            <a:r>
              <a:rPr lang="tr-TR" dirty="0" smtClean="0"/>
              <a:t>40</a:t>
            </a:r>
            <a:r>
              <a:rPr lang="en-US" dirty="0" smtClean="0"/>
              <a:t> </a:t>
            </a:r>
            <a:r>
              <a:rPr lang="en-US" dirty="0"/>
              <a:t>- </a:t>
            </a:r>
            <a:r>
              <a:rPr lang="en-US" dirty="0" smtClean="0"/>
              <a:t>10:</a:t>
            </a:r>
            <a:r>
              <a:rPr lang="tr-TR" dirty="0" smtClean="0"/>
              <a:t>1</a:t>
            </a:r>
            <a:r>
              <a:rPr lang="tr-TR" dirty="0"/>
              <a:t>0</a:t>
            </a:r>
            <a:r>
              <a:rPr lang="en-US" dirty="0" smtClean="0"/>
              <a:t>]</a:t>
            </a:r>
            <a:r>
              <a:rPr lang="tr-TR" dirty="0" smtClean="0"/>
              <a:t> </a:t>
            </a:r>
          </a:p>
          <a:p>
            <a:pPr marL="739775" lvl="1" indent="-457200">
              <a:buFont typeface="+mj-lt"/>
              <a:buAutoNum type="arabicPeriod"/>
            </a:pPr>
            <a:r>
              <a:rPr lang="tr-TR" dirty="0"/>
              <a:t>Per </a:t>
            </a:r>
            <a:r>
              <a:rPr lang="tr-TR" dirty="0" smtClean="0"/>
              <a:t>Use-case</a:t>
            </a:r>
            <a:endParaRPr lang="tr-TR" dirty="0"/>
          </a:p>
          <a:p>
            <a:pPr marL="1012825" lvl="2" indent="-457200">
              <a:buFont typeface="+mj-lt"/>
              <a:buAutoNum type="arabicPeriod"/>
            </a:pPr>
            <a:r>
              <a:rPr lang="tr-TR" dirty="0" smtClean="0"/>
              <a:t>Provided by Turkish Consortium (UNIT, KoçSistem, Hisbim)</a:t>
            </a:r>
          </a:p>
          <a:p>
            <a:pPr marL="1012825" lvl="2" indent="-457200">
              <a:buFont typeface="+mj-lt"/>
              <a:buAutoNum type="arabicPeriod"/>
            </a:pPr>
            <a:r>
              <a:rPr lang="tr-TR" dirty="0" smtClean="0"/>
              <a:t>Provided by International </a:t>
            </a:r>
            <a:r>
              <a:rPr lang="tr-TR" dirty="0" smtClean="0"/>
              <a:t>Consortium </a:t>
            </a:r>
            <a:r>
              <a:rPr lang="en-US" dirty="0"/>
              <a:t>(Airbus, </a:t>
            </a:r>
            <a:r>
              <a:rPr lang="en-US" dirty="0" err="1"/>
              <a:t>Loria</a:t>
            </a:r>
            <a:r>
              <a:rPr lang="en-US" dirty="0"/>
              <a:t>, </a:t>
            </a:r>
            <a:r>
              <a:rPr lang="en-US" dirty="0" err="1"/>
              <a:t>Obeo</a:t>
            </a:r>
            <a:r>
              <a:rPr lang="en-US" dirty="0"/>
              <a:t>)</a:t>
            </a:r>
            <a:endParaRPr lang="tr-TR" dirty="0" smtClean="0"/>
          </a:p>
          <a:p>
            <a:pPr marL="1012825" lvl="2" indent="-457200">
              <a:buFont typeface="+mj-lt"/>
              <a:buAutoNum type="arabicPeriod"/>
            </a:pPr>
            <a:r>
              <a:rPr lang="tr-TR" dirty="0" smtClean="0"/>
              <a:t>Collaborations in the context of use-cases</a:t>
            </a:r>
            <a:endParaRPr lang="en-US" dirty="0"/>
          </a:p>
          <a:p>
            <a:pPr marL="0" indent="0">
              <a:buNone/>
            </a:pPr>
            <a:r>
              <a:rPr lang="tr-TR" dirty="0" smtClean="0">
                <a:solidFill>
                  <a:schemeClr val="accent3"/>
                </a:solidFill>
              </a:rPr>
              <a:t>4. </a:t>
            </a:r>
            <a:r>
              <a:rPr lang="en-US" dirty="0" smtClean="0">
                <a:solidFill>
                  <a:schemeClr val="accent3"/>
                </a:solidFill>
              </a:rPr>
              <a:t>Demonstrations</a:t>
            </a:r>
            <a:r>
              <a:rPr lang="en-US" dirty="0" smtClean="0"/>
              <a:t> </a:t>
            </a:r>
            <a:r>
              <a:rPr lang="en-US" dirty="0" smtClean="0"/>
              <a:t>(30 </a:t>
            </a:r>
            <a:r>
              <a:rPr lang="en-US" dirty="0"/>
              <a:t>min): [</a:t>
            </a:r>
            <a:r>
              <a:rPr lang="en-US" dirty="0" smtClean="0"/>
              <a:t>1</a:t>
            </a:r>
            <a:r>
              <a:rPr lang="tr-TR" dirty="0" smtClean="0"/>
              <a:t>0</a:t>
            </a:r>
            <a:r>
              <a:rPr lang="en-US" dirty="0" smtClean="0"/>
              <a:t>:</a:t>
            </a:r>
            <a:r>
              <a:rPr lang="tr-TR" dirty="0" smtClean="0"/>
              <a:t>1</a:t>
            </a:r>
            <a:r>
              <a:rPr lang="tr-TR" dirty="0"/>
              <a:t>0</a:t>
            </a:r>
            <a:r>
              <a:rPr lang="en-US" dirty="0" smtClean="0"/>
              <a:t> </a:t>
            </a:r>
            <a:r>
              <a:rPr lang="en-US" dirty="0"/>
              <a:t>- </a:t>
            </a:r>
            <a:r>
              <a:rPr lang="en-US" dirty="0" smtClean="0"/>
              <a:t>1</a:t>
            </a:r>
            <a:r>
              <a:rPr lang="tr-TR" dirty="0" smtClean="0"/>
              <a:t>0</a:t>
            </a:r>
            <a:r>
              <a:rPr lang="en-US" dirty="0" smtClean="0"/>
              <a:t>:</a:t>
            </a:r>
            <a:r>
              <a:rPr lang="tr-TR" dirty="0"/>
              <a:t>4</a:t>
            </a:r>
            <a:r>
              <a:rPr lang="tr-TR" dirty="0" smtClean="0"/>
              <a:t>0</a:t>
            </a:r>
            <a:r>
              <a:rPr lang="en-US" dirty="0" smtClean="0"/>
              <a:t>]</a:t>
            </a:r>
            <a:endParaRPr lang="tr-TR" dirty="0" smtClean="0"/>
          </a:p>
          <a:p>
            <a:pPr marL="739775" lvl="1" indent="-457200">
              <a:buAutoNum type="arabicPeriod"/>
            </a:pPr>
            <a:r>
              <a:rPr lang="tr-TR" dirty="0" smtClean="0"/>
              <a:t>Demonstrations of the deliverables </a:t>
            </a:r>
            <a:r>
              <a:rPr lang="tr-TR" dirty="0" smtClean="0"/>
              <a:t>of Turkish Consortium </a:t>
            </a:r>
          </a:p>
          <a:p>
            <a:pPr marL="1012825" lvl="2" indent="-457200">
              <a:buAutoNum type="arabicPeriod"/>
            </a:pPr>
            <a:r>
              <a:rPr lang="tr-TR" dirty="0" smtClean="0"/>
              <a:t>(UNIT + KoçSistem</a:t>
            </a:r>
            <a:r>
              <a:rPr lang="tr-TR" dirty="0" smtClean="0"/>
              <a:t>)</a:t>
            </a:r>
          </a:p>
          <a:p>
            <a:pPr marL="1012825" lvl="2" indent="-457200">
              <a:buAutoNum type="arabicPeriod"/>
            </a:pPr>
            <a:r>
              <a:rPr lang="tr-TR" dirty="0" smtClean="0"/>
              <a:t>? (Mantis)</a:t>
            </a:r>
          </a:p>
          <a:p>
            <a:pPr marL="1012825" lvl="2" indent="-457200">
              <a:buAutoNum type="arabicPeriod"/>
            </a:pPr>
            <a:r>
              <a:rPr lang="tr-TR" dirty="0" smtClean="0"/>
              <a:t>? </a:t>
            </a:r>
            <a:r>
              <a:rPr lang="tr-TR" dirty="0" smtClean="0"/>
              <a:t>(Hisbim)</a:t>
            </a:r>
            <a:endParaRPr lang="en-US" dirty="0"/>
          </a:p>
          <a:p>
            <a:pPr marL="457200" indent="-457200">
              <a:buFont typeface="+mj-lt"/>
              <a:buAutoNum type="arabicPeriod" startAt="5"/>
            </a:pPr>
            <a:r>
              <a:rPr lang="en-US" dirty="0" smtClean="0">
                <a:solidFill>
                  <a:schemeClr val="accent3"/>
                </a:solidFill>
              </a:rPr>
              <a:t>Summary (achievements</a:t>
            </a:r>
            <a:r>
              <a:rPr lang="tr-TR" dirty="0" smtClean="0">
                <a:solidFill>
                  <a:schemeClr val="accent3"/>
                </a:solidFill>
              </a:rPr>
              <a:t> </a:t>
            </a:r>
            <a:r>
              <a:rPr lang="en-US" dirty="0" smtClean="0">
                <a:solidFill>
                  <a:schemeClr val="accent3"/>
                </a:solidFill>
              </a:rPr>
              <a:t>and exploitations)</a:t>
            </a:r>
            <a:r>
              <a:rPr lang="tr-TR" dirty="0" smtClean="0"/>
              <a:t> (5 min)</a:t>
            </a:r>
            <a:r>
              <a:rPr lang="en-US" dirty="0" smtClean="0"/>
              <a:t> [1</a:t>
            </a:r>
            <a:r>
              <a:rPr lang="tr-TR" dirty="0" smtClean="0"/>
              <a:t>0</a:t>
            </a:r>
            <a:r>
              <a:rPr lang="en-US" dirty="0" smtClean="0"/>
              <a:t>:</a:t>
            </a:r>
            <a:r>
              <a:rPr lang="tr-TR" dirty="0" smtClean="0"/>
              <a:t>40</a:t>
            </a:r>
            <a:r>
              <a:rPr lang="en-US" dirty="0" smtClean="0"/>
              <a:t> - 1</a:t>
            </a:r>
            <a:r>
              <a:rPr lang="tr-TR" dirty="0" smtClean="0"/>
              <a:t>0</a:t>
            </a:r>
            <a:r>
              <a:rPr lang="en-US" dirty="0" smtClean="0"/>
              <a:t>:</a:t>
            </a:r>
            <a:r>
              <a:rPr lang="tr-TR" dirty="0" smtClean="0"/>
              <a:t>45</a:t>
            </a:r>
            <a:r>
              <a:rPr lang="en-US" dirty="0" smtClean="0"/>
              <a:t>]</a:t>
            </a:r>
          </a:p>
          <a:p>
            <a:pPr marL="457200" indent="-457200">
              <a:buFont typeface="+mj-lt"/>
              <a:buAutoNum type="arabicPeriod" startAt="5"/>
            </a:pPr>
            <a:r>
              <a:rPr lang="tr-TR" dirty="0" smtClean="0"/>
              <a:t>Financial Assesments of Turkish Consortium </a:t>
            </a:r>
          </a:p>
          <a:p>
            <a:pPr marL="457200" indent="-457200">
              <a:buFont typeface="+mj-lt"/>
              <a:buAutoNum type="arabicPeriod" startAt="5"/>
            </a:pPr>
            <a:r>
              <a:rPr lang="tr-TR" dirty="0" smtClean="0"/>
              <a:t>Questions</a:t>
            </a:r>
            <a:endParaRPr lang="en-US"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74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3108</TotalTime>
  <Words>7432</Words>
  <Application>Microsoft Office PowerPoint</Application>
  <PresentationFormat>On-screen Show (4:3)</PresentationFormat>
  <Paragraphs>1167</Paragraphs>
  <Slides>193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193</vt:i4>
      </vt:variant>
    </vt:vector>
  </HeadingPairs>
  <TitlesOfParts>
    <vt:vector size="200"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[8:45 - 10:40] – 120 min</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667</cp:revision>
  <dcterms:created xsi:type="dcterms:W3CDTF">2014-11-11T13:03:42Z</dcterms:created>
  <dcterms:modified xsi:type="dcterms:W3CDTF">2015-12-04T09:49:43Z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